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5F7"/>
    <a:srgbClr val="D8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152E-68F0-27E1-207A-F9072884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FC065-6891-4564-EF9D-924A13C1F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E264C-E8FC-C2CA-AE5E-706EA5003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7483-B5E0-4412-BAF6-ADD9D7ABC12A}" type="datetimeFigureOut">
              <a:rPr lang="en-GB" smtClean="0"/>
              <a:t>26/12/2024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77963-4DD3-8F87-F416-3FB8B105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BF98F-D833-8682-FFE0-18B9F9A2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D8A7-5B6C-4556-B2CB-B3A6F78CB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2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CD11C-DB05-95B8-C0B2-65C2B9622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0F70F-33F8-0FB8-2FCD-D9C9C221A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0D97E-E0F7-C58D-DEAB-DA4CE867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7483-B5E0-4412-BAF6-ADD9D7ABC12A}" type="datetimeFigureOut">
              <a:rPr lang="en-GB" smtClean="0"/>
              <a:t>26/12/2024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19DB-E1AD-6261-992F-72A12A75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308F-6083-5518-8351-C8DEBC69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D8A7-5B6C-4556-B2CB-B3A6F78CB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82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8A16C2-B374-A5A4-ED92-2732453CA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D95A2-E642-48A6-52C2-00ACE68CE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820B0-1DB9-A72B-7480-990DD1147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7483-B5E0-4412-BAF6-ADD9D7ABC12A}" type="datetimeFigureOut">
              <a:rPr lang="en-GB" smtClean="0"/>
              <a:t>26/12/2024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C2170-DA11-ED32-5699-5CA9D6DF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02E38-7593-3FF5-6409-10729E25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D8A7-5B6C-4556-B2CB-B3A6F78CB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08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26CA-5B3F-F862-F9C9-D1EA4A99E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A7FCB-87E3-76FE-550A-A89A0A21B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3E546-7A88-F430-07CC-C6DF9EBF3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7483-B5E0-4412-BAF6-ADD9D7ABC12A}" type="datetimeFigureOut">
              <a:rPr lang="en-GB" smtClean="0"/>
              <a:t>26/12/2024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D265F-6DFF-537E-2F43-A74657AE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384C1-9708-E7FE-9077-E927B26C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D8A7-5B6C-4556-B2CB-B3A6F78CB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50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A999-FF23-C142-7C9A-6EFF535E1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07F30-2B10-9022-B1C3-825ED92B3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8F0DC-FD0A-8188-B67A-B8269B39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7483-B5E0-4412-BAF6-ADD9D7ABC12A}" type="datetimeFigureOut">
              <a:rPr lang="en-GB" smtClean="0"/>
              <a:t>26/12/2024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4E752-9EA3-2FD0-B9EB-5956C638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D3726-2BB5-8786-B5B0-B46F79D4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D8A7-5B6C-4556-B2CB-B3A6F78CB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20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79FCA-35C4-5357-7CA9-9382743C4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5246D-BB0D-A796-42F8-7CAAF26BA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A6DC2-1C99-0F5E-DCB2-66EA8AA18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1D702-2A1D-8EC1-C0F0-0C6FF7652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7483-B5E0-4412-BAF6-ADD9D7ABC12A}" type="datetimeFigureOut">
              <a:rPr lang="en-GB" smtClean="0"/>
              <a:t>26/12/2024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EA02B-5300-AC02-658E-1233072F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50795-EE56-1635-A1D0-47C8A712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D8A7-5B6C-4556-B2CB-B3A6F78CB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6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C6CC6-39B3-0BFE-7F64-75596895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66A6E-7126-1785-8025-17B73EE5D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0C452-EB49-B489-00FA-9302BA048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FF090-D8E0-97BB-BE6C-04E511165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C6D15-FF4B-F11A-FD60-8AD7BBE97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68C7B-3E7C-AB9C-BC35-C09D3F3F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7483-B5E0-4412-BAF6-ADD9D7ABC12A}" type="datetimeFigureOut">
              <a:rPr lang="en-GB" smtClean="0"/>
              <a:t>26/12/2024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F84146-30F8-1F8A-1C8E-0CDA1C1B0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593D8-C3B9-C4DA-6CE3-BCC257C0A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D8A7-5B6C-4556-B2CB-B3A6F78CB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60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5E39-50FB-D827-322D-5AA94CC1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C29AB-6356-12BF-BB63-CD64243BE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7483-B5E0-4412-BAF6-ADD9D7ABC12A}" type="datetimeFigureOut">
              <a:rPr lang="en-GB" smtClean="0"/>
              <a:t>26/12/2024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5DE92-EE90-04C8-62A6-35C98814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1FBBF-C2D9-CD6E-E205-5B9A9CD2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D8A7-5B6C-4556-B2CB-B3A6F78CB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3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25A96-F504-0319-7072-E507DDBF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7483-B5E0-4412-BAF6-ADD9D7ABC12A}" type="datetimeFigureOut">
              <a:rPr lang="en-GB" smtClean="0"/>
              <a:t>26/12/2024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2AC9BE-B55E-6EFD-3CB6-A5021F4F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635BF-889A-01BE-EF58-0BFE0F92A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D8A7-5B6C-4556-B2CB-B3A6F78CB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49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F710-3927-9209-DE03-0BF6AEDD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AD6CB-7009-6177-9750-405F94833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46315-7A2E-63F9-F30E-1FAA1B59C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BACDC-252A-71D1-12A5-939CFEBFC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7483-B5E0-4412-BAF6-ADD9D7ABC12A}" type="datetimeFigureOut">
              <a:rPr lang="en-GB" smtClean="0"/>
              <a:t>26/12/2024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86B8C-08DA-0A73-717C-372981DDD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83C5A-D109-0D61-CD89-9FB60320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D8A7-5B6C-4556-B2CB-B3A6F78CB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12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771C3-26E3-678B-2D8B-4E00BD4C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77789C-4F5F-542D-9435-6D5CC1BD1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FEA83-9CB8-132D-73DE-E753FB1CC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9DBAA-CC55-D094-559C-99510E463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7483-B5E0-4412-BAF6-ADD9D7ABC12A}" type="datetimeFigureOut">
              <a:rPr lang="en-GB" smtClean="0"/>
              <a:t>26/12/2024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6E992-4E8A-DC99-6343-CD05958C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0AD90-35EF-CD5D-C6C7-7CC674A4C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D8A7-5B6C-4556-B2CB-B3A6F78CB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66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33B6DE-BFF2-13B0-F667-C6379B02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31B52-6712-E49A-7BE8-C241BAA11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DAB70-6AFA-7804-3840-13B2F1E50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517483-B5E0-4412-BAF6-ADD9D7ABC12A}" type="datetimeFigureOut">
              <a:rPr lang="en-GB" smtClean="0"/>
              <a:t>26/12/2024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50240-BD55-A508-B21E-8820A1098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62436-3550-21FC-36CD-0C8B4BF22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FDD8A7-5B6C-4556-B2CB-B3A6F78CB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02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ateme.asadi97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utdept.mums.ac.i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around a planet&#10;&#10;Description automatically generated">
            <a:extLst>
              <a:ext uri="{FF2B5EF4-FFF2-40B4-BE49-F238E27FC236}">
                <a16:creationId xmlns:a16="http://schemas.microsoft.com/office/drawing/2014/main" id="{CE53F2EF-129D-9674-F81D-08FCAE8633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93" y="246003"/>
            <a:ext cx="7190013" cy="6365994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7B2AA53-D35F-7CCE-DF1D-AABDCA891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5" y="1366157"/>
            <a:ext cx="10880035" cy="4802729"/>
          </a:xfrm>
        </p:spPr>
        <p:txBody>
          <a:bodyPr>
            <a:normAutofit lnSpcReduction="10000"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anose="00000400000000000000" pitchFamily="2" charset="-78"/>
              </a:rPr>
              <a:t>محورهای مسابقه:</a:t>
            </a:r>
          </a:p>
          <a:p>
            <a:pPr algn="r" rtl="1"/>
            <a:r>
              <a:rPr lang="fa-IR" sz="1800" b="1" dirty="0">
                <a:cs typeface="B Nazanin" panose="00000400000000000000" pitchFamily="2" charset="-78"/>
              </a:rPr>
              <a:t>۱. راهکارهای کاهش اتلاف غذایی در کشاورزی و صنعت</a:t>
            </a:r>
          </a:p>
          <a:p>
            <a:pPr algn="r" rtl="1"/>
            <a:r>
              <a:rPr lang="fa-IR" sz="1800" b="1" dirty="0">
                <a:cs typeface="B Nazanin" panose="00000400000000000000" pitchFamily="2" charset="-78"/>
              </a:rPr>
              <a:t>۲. راهکارهای کاهش اتلاف غذایی در سطح خانوار</a:t>
            </a:r>
          </a:p>
          <a:p>
            <a:pPr algn="r" rtl="1"/>
            <a:r>
              <a:rPr lang="fa-IR" sz="1800" b="1" dirty="0">
                <a:cs typeface="B Nazanin" panose="00000400000000000000" pitchFamily="2" charset="-78"/>
              </a:rPr>
              <a:t>۳. راهکارهای کاهش اتلاف غذایی در بیمارستان ها</a:t>
            </a:r>
          </a:p>
          <a:p>
            <a:pPr algn="r" rtl="1"/>
            <a:endParaRPr lang="fa-IR" sz="1800" b="1" dirty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anose="00000400000000000000" pitchFamily="2" charset="-78"/>
              </a:rPr>
              <a:t>پوسترها در روز همایش نمایش داده خواهند شد.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anose="00000400000000000000" pitchFamily="2" charset="-78"/>
              </a:rPr>
              <a:t> افراد شرکت کننده می بایست در محل همایش </a:t>
            </a:r>
            <a:r>
              <a:rPr lang="fa-IR" sz="1800" b="1">
                <a:cs typeface="B Nazanin" panose="00000400000000000000" pitchFamily="2" charset="-78"/>
              </a:rPr>
              <a:t>حضور داشته </a:t>
            </a:r>
            <a:r>
              <a:rPr lang="fa-IR" sz="1800" b="1" dirty="0">
                <a:cs typeface="B Nazanin" panose="00000400000000000000" pitchFamily="2" charset="-78"/>
              </a:rPr>
              <a:t>و پوستر خود را ارائه دهند.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anose="00000400000000000000" pitchFamily="2" charset="-78"/>
              </a:rPr>
              <a:t> پس از داوری، به بهترین پوستر و راهکار جوایز نفیس اهدا می‌گردد.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endParaRPr lang="fa-IR" sz="1800" b="1" dirty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anose="00000400000000000000" pitchFamily="2" charset="-78"/>
              </a:rPr>
              <a:t>مهلت ارسال پوستر: تا آخر وقت اداری 20 دی ماه ۱۴۰۳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anose="00000400000000000000" pitchFamily="2" charset="-78"/>
              </a:rPr>
              <a:t>نحوه ارسال پوستر: لطفا فایل پوستر خود را به فرمت </a:t>
            </a:r>
            <a:r>
              <a:rPr lang="en-GB" sz="1800" b="1" dirty="0">
                <a:cs typeface="B Nazanin" panose="00000400000000000000" pitchFamily="2" charset="-78"/>
              </a:rPr>
              <a:t>PDF</a:t>
            </a:r>
            <a:r>
              <a:rPr lang="fa-IR" sz="1800" b="1" dirty="0">
                <a:cs typeface="B Nazanin" panose="00000400000000000000" pitchFamily="2" charset="-78"/>
              </a:rPr>
              <a:t> به آدرس ایمیل </a:t>
            </a:r>
            <a:r>
              <a:rPr kumimoji="0" lang="en-US" altLang="fa-I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fateme.asadi97@gmail.com</a:t>
            </a:r>
            <a:r>
              <a:rPr lang="en-US" altLang="fa-IR" sz="1400" dirty="0">
                <a:latin typeface="Segoe UI" panose="020B0502040204020203" pitchFamily="34" charset="0"/>
              </a:rPr>
              <a:t> </a:t>
            </a:r>
            <a:r>
              <a:rPr lang="fa-IR" sz="1800" b="1" dirty="0">
                <a:cs typeface="B Nazanin" panose="00000400000000000000" pitchFamily="2" charset="-78"/>
              </a:rPr>
              <a:t>  ارسال فرمایید.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anose="00000400000000000000" pitchFamily="2" charset="-78"/>
              </a:rPr>
              <a:t>توجه فرمایید ذکر نام و نام خانوادگی، مقطع و رشته‌ی تحصیلی، شماره همراه در ایمیل الزامی می‌باشد.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1800" b="1" dirty="0">
                <a:cs typeface="B Nazanin" panose="00000400000000000000" pitchFamily="2" charset="-78"/>
              </a:rPr>
              <a:t>جهت کسب اطلاعات بیشتر و دریافت تمپلیت پوستر به سایت گروه تغذیه مراجعه نمایید (</a:t>
            </a:r>
            <a:r>
              <a:rPr lang="en-US" sz="1800" b="1" dirty="0">
                <a:cs typeface="B Nazanin" panose="00000400000000000000" pitchFamily="2" charset="-78"/>
                <a:hlinkClick r:id="rId4"/>
              </a:rPr>
              <a:t>https://nutdept.mums.ac.ir/</a:t>
            </a:r>
            <a:r>
              <a:rPr lang="fa-IR" sz="1800" b="1" dirty="0">
                <a:cs typeface="B Nazanin" panose="00000400000000000000" pitchFamily="2" charset="-78"/>
              </a:rPr>
              <a:t> )</a:t>
            </a:r>
          </a:p>
          <a:p>
            <a:pPr algn="r" rtl="1"/>
            <a:endParaRPr lang="fa-IR" sz="1800" b="1" dirty="0"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endParaRPr lang="en-GB" sz="1800" b="1" dirty="0">
              <a:cs typeface="B Nazanin" panose="000004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92F3B4-5531-AF86-47A4-78C5906DBE2B}"/>
              </a:ext>
            </a:extLst>
          </p:cNvPr>
          <p:cNvSpPr txBox="1">
            <a:spLocks/>
          </p:cNvSpPr>
          <p:nvPr/>
        </p:nvSpPr>
        <p:spPr>
          <a:xfrm>
            <a:off x="2623458" y="186505"/>
            <a:ext cx="7119257" cy="9847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همایش مدیریت اتلاف غذایی (از مزرعه تا سفره)</a:t>
            </a:r>
            <a:b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توضیحات مسابقه علمی: ارائه راهکارهای نوآورانه حهت کاهش اتلاف غذایی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18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5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DB1BDA-E057-1F70-525D-F0DB3515A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2166-34F7-814D-3C54-8E24E8AA5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458" y="471426"/>
            <a:ext cx="7119257" cy="984704"/>
          </a:xfrm>
        </p:spPr>
        <p:txBody>
          <a:bodyPr>
            <a:normAutofit/>
          </a:bodyPr>
          <a:lstStyle/>
          <a:p>
            <a:pPr algn="ctr" rtl="1"/>
            <a:r>
              <a:rPr lang="fa-IR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همایش مدیریت اتلاف غذایی (از مزرعه تا سفره)</a:t>
            </a:r>
            <a:br>
              <a:rPr lang="fa-IR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مسابقه علمی: ارائه راهکارهای نوآورانه حهت کاهش اتلاف غذایی</a:t>
            </a:r>
            <a:endParaRPr lang="en-GB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07076-DC37-E035-76A6-70823D141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853" y="1853403"/>
            <a:ext cx="5169126" cy="4484529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روش کار: </a:t>
            </a:r>
            <a:r>
              <a:rPr lang="fa-IR" sz="2000" dirty="0">
                <a:cs typeface="B Nazanin" panose="00000400000000000000" pitchFamily="2" charset="-78"/>
              </a:rPr>
              <a:t>(در این قسمت راهکار پیشنهادی خود را با جزئیات شامل متن، شکل، عکس،</a:t>
            </a:r>
            <a:r>
              <a:rPr lang="fa-I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نمودار و غیره شرح دهید.)</a:t>
            </a:r>
            <a:endParaRPr lang="en-GB" sz="2000" dirty="0"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B6F10-0AA3-4DC6-A171-8453DA96D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3088" y="2901044"/>
            <a:ext cx="4976359" cy="3444118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بیان مسئله و هدف: </a:t>
            </a:r>
            <a:r>
              <a:rPr lang="fa-IR" sz="2000" dirty="0">
                <a:cs typeface="B Nazanin" panose="00000400000000000000" pitchFamily="2" charset="-78"/>
              </a:rPr>
              <a:t>(در این قسمت مشکل اصلی و هدف مدنظر خود را به اختصار توضیح دهید.)</a:t>
            </a:r>
          </a:p>
          <a:p>
            <a:pPr marL="0" indent="0" algn="r" rtl="1">
              <a:buNone/>
            </a:pPr>
            <a:endParaRPr lang="fa-IR" sz="20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GB" sz="2000" dirty="0">
              <a:cs typeface="B Nazanin" panose="00000400000000000000" pitchFamily="2" charset="-78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0050306-D230-0729-3ADE-FDB2E73CE401}"/>
              </a:ext>
            </a:extLst>
          </p:cNvPr>
          <p:cNvSpPr txBox="1">
            <a:spLocks/>
          </p:cNvSpPr>
          <p:nvPr/>
        </p:nvSpPr>
        <p:spPr>
          <a:xfrm>
            <a:off x="6183087" y="1872796"/>
            <a:ext cx="4976359" cy="864961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2000" b="1" dirty="0">
                <a:cs typeface="B Nazanin" panose="00000400000000000000" pitchFamily="2" charset="-78"/>
              </a:rPr>
              <a:t>عنوان: </a:t>
            </a:r>
            <a:r>
              <a:rPr lang="fa-IR" sz="2000" dirty="0">
                <a:cs typeface="B Nazanin" panose="00000400000000000000" pitchFamily="2" charset="-78"/>
              </a:rPr>
              <a:t>(در این قسمت عنوان پیشنهادی مرتبط با راهکار خود را قرار دهید.)</a:t>
            </a:r>
            <a:endParaRPr lang="en-GB" sz="2000" dirty="0">
              <a:cs typeface="B Nazanin" panose="00000400000000000000" pitchFamily="2" charset="-78"/>
            </a:endParaRPr>
          </a:p>
        </p:txBody>
      </p:sp>
      <p:grpSp>
        <p:nvGrpSpPr>
          <p:cNvPr id="12" name="Google Shape;3441;p131">
            <a:extLst>
              <a:ext uri="{FF2B5EF4-FFF2-40B4-BE49-F238E27FC236}">
                <a16:creationId xmlns:a16="http://schemas.microsoft.com/office/drawing/2014/main" id="{24CB8E58-794D-CE69-47E4-42F97220179B}"/>
              </a:ext>
            </a:extLst>
          </p:cNvPr>
          <p:cNvGrpSpPr/>
          <p:nvPr/>
        </p:nvGrpSpPr>
        <p:grpSpPr>
          <a:xfrm>
            <a:off x="223561" y="6327050"/>
            <a:ext cx="246854" cy="246600"/>
            <a:chOff x="2497275" y="2744159"/>
            <a:chExt cx="370930" cy="370549"/>
          </a:xfrm>
        </p:grpSpPr>
        <p:sp>
          <p:nvSpPr>
            <p:cNvPr id="13" name="Google Shape;3442;p131">
              <a:extLst>
                <a:ext uri="{FF2B5EF4-FFF2-40B4-BE49-F238E27FC236}">
                  <a16:creationId xmlns:a16="http://schemas.microsoft.com/office/drawing/2014/main" id="{7368ACAB-2D09-7DB0-4D64-8F99E062E440}"/>
                </a:ext>
              </a:extLst>
            </p:cNvPr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443;p131">
              <a:extLst>
                <a:ext uri="{FF2B5EF4-FFF2-40B4-BE49-F238E27FC236}">
                  <a16:creationId xmlns:a16="http://schemas.microsoft.com/office/drawing/2014/main" id="{5A12B853-10F0-CC3A-9A13-D6767F1A9D4D}"/>
                </a:ext>
              </a:extLst>
            </p:cNvPr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444;p131">
              <a:extLst>
                <a:ext uri="{FF2B5EF4-FFF2-40B4-BE49-F238E27FC236}">
                  <a16:creationId xmlns:a16="http://schemas.microsoft.com/office/drawing/2014/main" id="{2EA39FD2-2F01-D33A-6E81-E15AAF14BFC1}"/>
                </a:ext>
              </a:extLst>
            </p:cNvPr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445;p131">
              <a:extLst>
                <a:ext uri="{FF2B5EF4-FFF2-40B4-BE49-F238E27FC236}">
                  <a16:creationId xmlns:a16="http://schemas.microsoft.com/office/drawing/2014/main" id="{BBAD557A-E742-4641-7C77-3A5B8DE5D0D9}"/>
                </a:ext>
              </a:extLst>
            </p:cNvPr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446;p131">
              <a:extLst>
                <a:ext uri="{FF2B5EF4-FFF2-40B4-BE49-F238E27FC236}">
                  <a16:creationId xmlns:a16="http://schemas.microsoft.com/office/drawing/2014/main" id="{D481232C-4404-CDF6-D046-1E2C495C61B4}"/>
                </a:ext>
              </a:extLst>
            </p:cNvPr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447;p131">
              <a:extLst>
                <a:ext uri="{FF2B5EF4-FFF2-40B4-BE49-F238E27FC236}">
                  <a16:creationId xmlns:a16="http://schemas.microsoft.com/office/drawing/2014/main" id="{C8C0E73E-D436-BA6F-9376-992A979E1152}"/>
                </a:ext>
              </a:extLst>
            </p:cNvPr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3C2BFC39-35EF-62ED-E365-AF416095F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153" y="616902"/>
            <a:ext cx="698374" cy="6983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040CCB3-ADFD-79E4-D043-A50E1CBA6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473" y="593665"/>
            <a:ext cx="698374" cy="6983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188EA41-E5A2-5ED9-82BA-1BD5C6724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99" y="585169"/>
            <a:ext cx="698374" cy="706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8B9BB3-3EF6-9853-E90B-0848B660440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374639" y="-8663"/>
            <a:ext cx="7193903" cy="6370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621DB9-DB9A-9B9A-4871-76126013D1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188" y="696423"/>
            <a:ext cx="672713" cy="59561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56637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C9650-8D93-A341-03BD-591B03F04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1AE7-BEBB-03B4-53BF-E6E681053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371" y="155837"/>
            <a:ext cx="7119257" cy="984704"/>
          </a:xfrm>
        </p:spPr>
        <p:txBody>
          <a:bodyPr>
            <a:normAutofit/>
          </a:bodyPr>
          <a:lstStyle/>
          <a:p>
            <a:pPr algn="ctr" rtl="1"/>
            <a:r>
              <a:rPr lang="fa-IR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همایش مدیریت اتلاف غذایی (از مزرعه تا سفره)</a:t>
            </a:r>
            <a:br>
              <a:rPr lang="fa-IR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مسابقه علمی: ارائه راهکارهای نوآورانه حهت کاهش اتلاف غذایی</a:t>
            </a:r>
            <a:endParaRPr lang="en-GB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9D47C-CCD7-EEF6-9468-5ED0ECC4A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30" y="2206069"/>
            <a:ext cx="6613237" cy="4083896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روش کار: </a:t>
            </a:r>
            <a:r>
              <a:rPr lang="fa-IR" sz="2000" dirty="0">
                <a:cs typeface="B Nazanin" panose="00000400000000000000" pitchFamily="2" charset="-78"/>
              </a:rPr>
              <a:t>(در این قسمت راهکار پیشنهادی خود را با جزئیات شامل متن، شکل، عکس،</a:t>
            </a:r>
            <a:r>
              <a:rPr lang="fa-I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نمودار و غیره شرح دهید.)</a:t>
            </a:r>
            <a:endParaRPr lang="en-GB" sz="2000" dirty="0">
              <a:cs typeface="B Nazanin" panose="000004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61E004-6238-1847-8605-DF0EAFB5F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48875" y="2206068"/>
            <a:ext cx="3841950" cy="4083896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بیان مسئله و هدف: </a:t>
            </a:r>
            <a:r>
              <a:rPr lang="fa-IR" sz="2000" dirty="0">
                <a:cs typeface="B Nazanin" panose="00000400000000000000" pitchFamily="2" charset="-78"/>
              </a:rPr>
              <a:t>(در این قسمت مشکل اصلی و هدف مدنظر خود را به اختصار توضیح دهید.)</a:t>
            </a:r>
          </a:p>
          <a:p>
            <a:pPr marL="0" indent="0" algn="r" rtl="1">
              <a:buNone/>
            </a:pPr>
            <a:endParaRPr lang="fa-IR" sz="20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GB" sz="2000" dirty="0">
              <a:cs typeface="B Nazanin" panose="00000400000000000000" pitchFamily="2" charset="-78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AF73ACA-156A-A02A-053C-AA6BC1B4B77F}"/>
              </a:ext>
            </a:extLst>
          </p:cNvPr>
          <p:cNvSpPr txBox="1">
            <a:spLocks/>
          </p:cNvSpPr>
          <p:nvPr/>
        </p:nvSpPr>
        <p:spPr>
          <a:xfrm>
            <a:off x="1392114" y="1150886"/>
            <a:ext cx="9407770" cy="65941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2000" b="1" dirty="0">
                <a:cs typeface="B Nazanin" panose="00000400000000000000" pitchFamily="2" charset="-78"/>
              </a:rPr>
              <a:t>عنوان: </a:t>
            </a:r>
            <a:r>
              <a:rPr lang="fa-IR" sz="2000" dirty="0">
                <a:cs typeface="B Nazanin" panose="00000400000000000000" pitchFamily="2" charset="-78"/>
              </a:rPr>
              <a:t>(در این قسمت عنوان پیشنهادی مرتبط با راهکار خود را قرار دهید.)</a:t>
            </a:r>
            <a:endParaRPr lang="en-GB" sz="2000" dirty="0">
              <a:cs typeface="B Nazanin" panose="00000400000000000000" pitchFamily="2" charset="-78"/>
            </a:endParaRPr>
          </a:p>
        </p:txBody>
      </p:sp>
      <p:grpSp>
        <p:nvGrpSpPr>
          <p:cNvPr id="12" name="Google Shape;3441;p131">
            <a:extLst>
              <a:ext uri="{FF2B5EF4-FFF2-40B4-BE49-F238E27FC236}">
                <a16:creationId xmlns:a16="http://schemas.microsoft.com/office/drawing/2014/main" id="{F173A8A8-8919-6427-EBEC-47192F8F2487}"/>
              </a:ext>
            </a:extLst>
          </p:cNvPr>
          <p:cNvGrpSpPr/>
          <p:nvPr/>
        </p:nvGrpSpPr>
        <p:grpSpPr>
          <a:xfrm>
            <a:off x="182538" y="6375910"/>
            <a:ext cx="246854" cy="246600"/>
            <a:chOff x="2497275" y="2744159"/>
            <a:chExt cx="370930" cy="370549"/>
          </a:xfrm>
        </p:grpSpPr>
        <p:sp>
          <p:nvSpPr>
            <p:cNvPr id="13" name="Google Shape;3442;p131">
              <a:extLst>
                <a:ext uri="{FF2B5EF4-FFF2-40B4-BE49-F238E27FC236}">
                  <a16:creationId xmlns:a16="http://schemas.microsoft.com/office/drawing/2014/main" id="{0799FD77-7AD5-886A-3062-682341D164D0}"/>
                </a:ext>
              </a:extLst>
            </p:cNvPr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443;p131">
              <a:extLst>
                <a:ext uri="{FF2B5EF4-FFF2-40B4-BE49-F238E27FC236}">
                  <a16:creationId xmlns:a16="http://schemas.microsoft.com/office/drawing/2014/main" id="{112AB2A7-BA3D-FE12-EB0B-D5F1FD1E29D4}"/>
                </a:ext>
              </a:extLst>
            </p:cNvPr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444;p131">
              <a:extLst>
                <a:ext uri="{FF2B5EF4-FFF2-40B4-BE49-F238E27FC236}">
                  <a16:creationId xmlns:a16="http://schemas.microsoft.com/office/drawing/2014/main" id="{B1A23846-A622-ABC0-2D33-AECAC8A81193}"/>
                </a:ext>
              </a:extLst>
            </p:cNvPr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445;p131">
              <a:extLst>
                <a:ext uri="{FF2B5EF4-FFF2-40B4-BE49-F238E27FC236}">
                  <a16:creationId xmlns:a16="http://schemas.microsoft.com/office/drawing/2014/main" id="{E926CFA8-0B06-67D4-0B15-08CC1962154F}"/>
                </a:ext>
              </a:extLst>
            </p:cNvPr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446;p131">
              <a:extLst>
                <a:ext uri="{FF2B5EF4-FFF2-40B4-BE49-F238E27FC236}">
                  <a16:creationId xmlns:a16="http://schemas.microsoft.com/office/drawing/2014/main" id="{E951AEF6-8E62-8536-BBB2-6653F78143C8}"/>
                </a:ext>
              </a:extLst>
            </p:cNvPr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447;p131">
              <a:extLst>
                <a:ext uri="{FF2B5EF4-FFF2-40B4-BE49-F238E27FC236}">
                  <a16:creationId xmlns:a16="http://schemas.microsoft.com/office/drawing/2014/main" id="{C53538C8-1FF6-8604-5976-FDAEC8201F4B}"/>
                </a:ext>
              </a:extLst>
            </p:cNvPr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B06306E4-ABF8-6446-10E2-7FB5F44C5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814" y="269484"/>
            <a:ext cx="698374" cy="6983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C1FC16-5D86-AA17-F3AA-AB637AE29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675" y="137530"/>
            <a:ext cx="698374" cy="6983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94DDCB6-0A72-0BC7-648E-23BD45382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057" y="133282"/>
            <a:ext cx="698374" cy="706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FB3A4-E87B-E2A6-03A9-72571E1A876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461725" y="649727"/>
            <a:ext cx="7193903" cy="6370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4D4F96-9DE3-2310-E611-FB5F4564BF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69" y="269484"/>
            <a:ext cx="672713" cy="59561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590208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346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Segoe UI</vt:lpstr>
      <vt:lpstr>Wingdings</vt:lpstr>
      <vt:lpstr>Office Theme</vt:lpstr>
      <vt:lpstr>PowerPoint Presentation</vt:lpstr>
      <vt:lpstr>همایش مدیریت اتلاف غذایی (از مزرعه تا سفره) مسابقه علمی: ارائه راهکارهای نوآورانه حهت کاهش اتلاف غذایی</vt:lpstr>
      <vt:lpstr>همایش مدیریت اتلاف غذایی (از مزرعه تا سفره) مسابقه علمی: ارائه راهکارهای نوآورانه حهت کاهش اتلاف غذایی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همایش مدیریت اتلاف غذایی (از مزرعه تا سفره) مسابقه علمی: ارائه راهکارهای نوآورانه حهت کاهش اتلاف غذایی</dc:title>
  <dc:creator>Hanieh Barghchi</dc:creator>
  <cp:lastModifiedBy>Zahra</cp:lastModifiedBy>
  <cp:revision>7</cp:revision>
  <dcterms:created xsi:type="dcterms:W3CDTF">2024-12-13T18:42:12Z</dcterms:created>
  <dcterms:modified xsi:type="dcterms:W3CDTF">2024-12-26T18:58:12Z</dcterms:modified>
</cp:coreProperties>
</file>